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6" r:id="rId1"/>
  </p:sldMasterIdLst>
  <p:notesMasterIdLst>
    <p:notesMasterId r:id="rId19"/>
  </p:notesMasterIdLst>
  <p:sldIdLst>
    <p:sldId id="256" r:id="rId2"/>
    <p:sldId id="259" r:id="rId3"/>
    <p:sldId id="285" r:id="rId4"/>
    <p:sldId id="292" r:id="rId5"/>
    <p:sldId id="286" r:id="rId6"/>
    <p:sldId id="291" r:id="rId7"/>
    <p:sldId id="293" r:id="rId8"/>
    <p:sldId id="261" r:id="rId9"/>
    <p:sldId id="262" r:id="rId10"/>
    <p:sldId id="283" r:id="rId11"/>
    <p:sldId id="263" r:id="rId12"/>
    <p:sldId id="294" r:id="rId13"/>
    <p:sldId id="288" r:id="rId14"/>
    <p:sldId id="295" r:id="rId15"/>
    <p:sldId id="290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95" autoAdjust="0"/>
  </p:normalViewPr>
  <p:slideViewPr>
    <p:cSldViewPr snapToGrid="0">
      <p:cViewPr>
        <p:scale>
          <a:sx n="55" d="100"/>
          <a:sy n="55" d="100"/>
        </p:scale>
        <p:origin x="1314" y="4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29DC2-0616-4E8F-9469-E23C4F9A7714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E83D5-68FA-47BA-8883-854FDF097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60203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494" y="182326"/>
            <a:ext cx="11759012" cy="3419711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6484428"/>
            <a:ext cx="1447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FE769CA-5D90-4601-8DB4-9746E6CCDEBB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51235" y="6484428"/>
            <a:ext cx="2743200" cy="365125"/>
          </a:xfrm>
          <a:prstGeom prst="rect">
            <a:avLst/>
          </a:prstGeom>
        </p:spPr>
        <p:txBody>
          <a:bodyPr/>
          <a:lstStyle/>
          <a:p>
            <a:fld id="{6B3A1160-47BE-4912-8F4D-C556AD674D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527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0" y="273048"/>
            <a:ext cx="12192000" cy="0"/>
          </a:xfrm>
          <a:prstGeom prst="line">
            <a:avLst/>
          </a:prstGeom>
          <a:ln w="568325">
            <a:gradFill flip="none" rotWithShape="1">
              <a:gsLst>
                <a:gs pos="100000">
                  <a:schemeClr val="tx1">
                    <a:lumMod val="50000"/>
                    <a:lumOff val="50000"/>
                  </a:schemeClr>
                </a:gs>
                <a:gs pos="93000">
                  <a:schemeClr val="bg1"/>
                </a:gs>
                <a:gs pos="0">
                  <a:srgbClr val="00339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5" y="1"/>
            <a:ext cx="12180605" cy="5492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828800" y="6484428"/>
            <a:ext cx="1447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201C56-A63C-400F-A674-E1F598A60BBD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51235" y="6484428"/>
            <a:ext cx="2743200" cy="365125"/>
          </a:xfrm>
          <a:prstGeom prst="rect">
            <a:avLst/>
          </a:prstGeom>
        </p:spPr>
        <p:txBody>
          <a:bodyPr/>
          <a:lstStyle/>
          <a:p>
            <a:fld id="{6B3A1160-47BE-4912-8F4D-C556AD674D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05100" y="723218"/>
            <a:ext cx="11747617" cy="5484983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Helvetica" panose="020B060402020203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Helvetica" panose="020B0604020202030204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Helvetica" panose="020B0604020202030204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Helvetica" panose="020B0604020202030204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2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828800" y="6484428"/>
            <a:ext cx="1623701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B6E15EA-2E87-4B8B-B040-33601C6280F1}" type="datetime1">
              <a:rPr lang="en-US" smtClean="0"/>
              <a:t>9/24/2021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51235" y="6484428"/>
            <a:ext cx="2743200" cy="365125"/>
          </a:xfrm>
          <a:prstGeom prst="rect">
            <a:avLst/>
          </a:prstGeom>
        </p:spPr>
        <p:txBody>
          <a:bodyPr/>
          <a:lstStyle/>
          <a:p>
            <a:fld id="{6B3A1160-47BE-4912-8F4D-C556AD674D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31022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EAF27-A7C8-40A3-AE84-773A92694507}" type="datetime1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3A1160-47BE-4912-8F4D-C556AD674D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77758"/>
      </p:ext>
    </p:extLst>
  </p:cSld>
  <p:clrMapOvr>
    <a:masterClrMapping/>
  </p:clrMapOvr>
  <p:transition spd="slow">
    <p:pull dir="r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05608-DA74-475B-B720-47E7BDA8B543}" type="datetime1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3A1160-47BE-4912-8F4D-C556AD674D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1048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online image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4ED6F-B5F2-4495-9CFD-6FB8C18D7500}" type="datetime1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B3A1160-47BE-4912-8F4D-C556AD674D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63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5" y="1"/>
            <a:ext cx="12180605" cy="66906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06983" y="435835"/>
            <a:ext cx="692210" cy="69658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fld id="{6B3A1160-47BE-4912-8F4D-C556AD674D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35457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0" y="6451663"/>
            <a:ext cx="12192000" cy="0"/>
          </a:xfrm>
          <a:prstGeom prst="line">
            <a:avLst/>
          </a:prstGeom>
          <a:ln w="53975">
            <a:gradFill flip="none" rotWithShape="1">
              <a:gsLst>
                <a:gs pos="0">
                  <a:srgbClr val="FFFF00"/>
                </a:gs>
                <a:gs pos="15000">
                  <a:schemeClr val="bg1"/>
                </a:gs>
                <a:gs pos="100000">
                  <a:srgbClr val="003399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49436"/>
            <a:ext cx="12192000" cy="0"/>
          </a:xfrm>
          <a:prstGeom prst="line">
            <a:avLst/>
          </a:prstGeom>
          <a:ln w="114300">
            <a:gradFill flip="none" rotWithShape="1">
              <a:gsLst>
                <a:gs pos="0">
                  <a:srgbClr val="FFFF00"/>
                </a:gs>
                <a:gs pos="8000">
                  <a:schemeClr val="bg1"/>
                </a:gs>
                <a:gs pos="100000">
                  <a:srgbClr val="FF0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408208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Helvetica" panose="020B0604020202030204" pitchFamily="34" charset="0"/>
              </a:defRPr>
            </a:lvl1pPr>
          </a:lstStyle>
          <a:p>
            <a:fld id="{6B3A1160-47BE-4912-8F4D-C556AD674D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6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15" r:id="rId7"/>
  </p:sldLayoutIdLst>
  <p:transition spd="slow">
    <p:pull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Photoelectric effect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Engineering Physics Laboratory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1646" y="5257800"/>
            <a:ext cx="31007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DR SARATHLAL K V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413555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0443" t="22997" r="12680" b="26844"/>
          <a:stretch/>
        </p:blipFill>
        <p:spPr>
          <a:xfrm>
            <a:off x="4364968" y="646981"/>
            <a:ext cx="2855342" cy="541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116" y="2031246"/>
            <a:ext cx="24860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0141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performing the </a:t>
            </a:r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2384" y="917674"/>
            <a:ext cx="114386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Helvetica" panose="020B0604020202030204" pitchFamily="34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Helvetica" panose="020B0604020202030204" pitchFamily="34" charset="0"/>
              </a:rPr>
              <a:t>Select the material for studying photoelectric effect.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Helvetica" panose="020B0604020202030204" pitchFamily="34" charset="0"/>
              </a:rPr>
              <a:t>Select </a:t>
            </a:r>
            <a:r>
              <a:rPr lang="en-US" dirty="0">
                <a:latin typeface="Helvetica" panose="020B0604020202030204" pitchFamily="34" charset="0"/>
              </a:rPr>
              <a:t>area of the material</a:t>
            </a:r>
            <a:r>
              <a:rPr lang="en-US" dirty="0" smtClean="0">
                <a:latin typeface="Helvetica" panose="020B0604020202030204" pitchFamily="34" charset="0"/>
              </a:rPr>
              <a:t>, wave-length, intensity </a:t>
            </a:r>
            <a:r>
              <a:rPr lang="en-US" dirty="0">
                <a:latin typeface="Helvetica" panose="020B0604020202030204" pitchFamily="34" charset="0"/>
              </a:rPr>
              <a:t>of incident light.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Helvetica" panose="020B0604020202030204" pitchFamily="34" charset="0"/>
              </a:rPr>
              <a:t>Switch </a:t>
            </a:r>
            <a:r>
              <a:rPr lang="en-US" dirty="0">
                <a:latin typeface="Helvetica" panose="020B0604020202030204" pitchFamily="34" charset="0"/>
              </a:rPr>
              <a:t>on the light source.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Helvetica" panose="020B0604020202030204" pitchFamily="34" charset="0"/>
              </a:rPr>
              <a:t>Measure </a:t>
            </a:r>
            <a:r>
              <a:rPr lang="en-US" dirty="0">
                <a:latin typeface="Helvetica" panose="020B0604020202030204" pitchFamily="34" charset="0"/>
              </a:rPr>
              <a:t>the reverse current for various reverse voltages.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Helvetica" panose="020B0604020202030204" pitchFamily="34" charset="0"/>
              </a:rPr>
              <a:t>Plot </a:t>
            </a:r>
            <a:r>
              <a:rPr lang="en-US" dirty="0">
                <a:latin typeface="Helvetica" panose="020B0604020202030204" pitchFamily="34" charset="0"/>
              </a:rPr>
              <a:t>the 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</a:rPr>
              <a:t>current-voltage graph </a:t>
            </a:r>
            <a:r>
              <a:rPr lang="en-US" dirty="0">
                <a:latin typeface="Helvetica" panose="020B0604020202030204" pitchFamily="34" charset="0"/>
              </a:rPr>
              <a:t>and determine the 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</a:rPr>
              <a:t>threshold voltage</a:t>
            </a:r>
            <a:r>
              <a:rPr lang="en-US" dirty="0">
                <a:latin typeface="Helvetica" panose="020B060402020203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Helvetica" panose="020B0604020202030204" pitchFamily="34" charset="0"/>
              </a:rPr>
              <a:t>Repeat </a:t>
            </a:r>
            <a:r>
              <a:rPr lang="en-US" dirty="0">
                <a:latin typeface="Helvetica" panose="020B0604020202030204" pitchFamily="34" charset="0"/>
              </a:rPr>
              <a:t>the experiment by varying the intensity for a particular wavelength of incident light.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latin typeface="Helvetica" panose="020B0604020202030204" pitchFamily="34" charset="0"/>
              </a:rPr>
              <a:t>Repeat </a:t>
            </a:r>
            <a:r>
              <a:rPr lang="en-US" dirty="0">
                <a:latin typeface="Helvetica" panose="020B0604020202030204" pitchFamily="34" charset="0"/>
              </a:rPr>
              <a:t>the experiment  by varying the wavelength for a particular intensity of  the incident </a:t>
            </a:r>
            <a:r>
              <a:rPr lang="en-US" dirty="0" smtClean="0">
                <a:latin typeface="Helvetica" panose="020B0604020202030204" pitchFamily="34" charset="0"/>
              </a:rPr>
              <a:t>light.</a:t>
            </a:r>
            <a:endParaRPr lang="en-US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40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EXPERIMENT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987" t="6490" r="-2297" b="1682"/>
          <a:stretch/>
        </p:blipFill>
        <p:spPr>
          <a:xfrm>
            <a:off x="838402" y="549276"/>
            <a:ext cx="10526590" cy="59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9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connecting '</a:t>
            </a:r>
            <a:r>
              <a:rPr lang="en-US" dirty="0" err="1"/>
              <a:t>KE</a:t>
            </a:r>
            <a:r>
              <a:rPr lang="en-US" baseline="-25000" dirty="0" err="1"/>
              <a:t>max</a:t>
            </a:r>
            <a:r>
              <a:rPr lang="en-US" dirty="0"/>
              <a:t>' and frequency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812" y="1659070"/>
            <a:ext cx="6496050" cy="3695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7784" y="5655457"/>
            <a:ext cx="8847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Maximum kinetic energy of photoelectrons versus frequency of incident radiation graph</a:t>
            </a:r>
          </a:p>
        </p:txBody>
      </p:sp>
      <p:pic>
        <p:nvPicPr>
          <p:cNvPr id="7" name="Picture 6" descr="«math xmlns=¨http://www.w3.org/1998/Math/MathML¨»«mtable columnalign=¨left¨ rowspacing=¨0¨»«mtr»«mtd»«mi»K«/mi»«msub»«mi»E«/mi»«mrow»«mi»m«/mi»«mi»a«/mi»«mi»x«/mi»«/mrow»«/msub»«mo»=«/mo»«mi»h«/mi»«msub»«mi»§#957;«/mi»«mn»0«/mn»«/msub»«mo»-«/mo»«mi»W«/mi»«mo»=«/mo»«mi»h«/mi»«mi»§#957;«/mi»«mo»-«/mo»«mi»h«/mi»«msub»«mi»§#957;«/mi»«mn»0«/mn»«/msub»«/mtd»«/mtr»«mtr»«mtd/»«/mtr»«mtr»«mtd»«mi»K«/mi»«msub»«mi»E«/mi»«mrow»«mi»m«/mi»«mi»a«/mi»«mi»x«/mi»«/mrow»«/msub»«mo»=«/mo»«mi»h«/mi»«mo»(«/mo»«mi»§#957;«/mi»«mo»-«/mo»«msub»«mi»§#957;«/mi»«mn»0«/mn»«/msub»«mo»)«/mo»«mo».«/mo»«mo».«/mo»«mo».«/mo»«mo».«/mo»«mo».«/mo»«mo».«/mo»«mo».«/mo»«mo».«/mo»«mo».«/mo»«mo»(«/mo»«mn»3«/mn»«mo»)«/mo»«/mtd»«/mtr»«mtr»«mtd/»«/mtr»«/mtable»«/math»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4" r="34950" b="30329"/>
          <a:stretch/>
        </p:blipFill>
        <p:spPr bwMode="auto">
          <a:xfrm>
            <a:off x="4231459" y="989051"/>
            <a:ext cx="3550755" cy="67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66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7888" y="0"/>
            <a:ext cx="12180605" cy="549275"/>
          </a:xfrm>
        </p:spPr>
        <p:txBody>
          <a:bodyPr/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85" t="6970" r="-271" b="8654"/>
          <a:stretch/>
        </p:blipFill>
        <p:spPr>
          <a:xfrm>
            <a:off x="1281621" y="800446"/>
            <a:ext cx="9161585" cy="499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constant frequency and different </a:t>
            </a:r>
            <a:r>
              <a:rPr lang="en-US" dirty="0" smtClean="0"/>
              <a:t>intensities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876" y="1228814"/>
            <a:ext cx="75533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32667" y="0"/>
            <a:ext cx="12180605" cy="549275"/>
          </a:xfrm>
        </p:spPr>
        <p:txBody>
          <a:bodyPr/>
          <a:lstStyle/>
          <a:p>
            <a:r>
              <a:rPr lang="en-US" sz="2000" dirty="0" smtClean="0"/>
              <a:t>EXPERIMENT 3-GRAPHS</a:t>
            </a:r>
            <a:r>
              <a:rPr lang="en-US" sz="2000" dirty="0" smtClean="0"/>
              <a:t>: </a:t>
            </a:r>
            <a:r>
              <a:rPr lang="en-US" sz="2000" dirty="0">
                <a:effectLst/>
              </a:rPr>
              <a:t>For constant intensity and different </a:t>
            </a:r>
            <a:r>
              <a:rPr lang="en-US" sz="2000" dirty="0" smtClean="0">
                <a:effectLst/>
              </a:rPr>
              <a:t>frequencies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9" y="2862263"/>
            <a:ext cx="4763643" cy="341033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70914"/>
              </p:ext>
            </p:extLst>
          </p:nvPr>
        </p:nvGraphicFramePr>
        <p:xfrm>
          <a:off x="3360450" y="2406027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12223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14765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12620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40282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Frequency=....</a:t>
                      </a:r>
                    </a:p>
                    <a:p>
                      <a:r>
                        <a:rPr lang="en-US" dirty="0" smtClean="0"/>
                        <a:t>Voltage</a:t>
                      </a:r>
                      <a:r>
                        <a:rPr lang="en-US" baseline="0" dirty="0" smtClean="0"/>
                        <a:t>     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Frequency=…</a:t>
                      </a:r>
                    </a:p>
                    <a:p>
                      <a:r>
                        <a:rPr lang="en-US" dirty="0" smtClean="0"/>
                        <a:t>Voltage</a:t>
                      </a:r>
                      <a:r>
                        <a:rPr lang="en-US" baseline="0" dirty="0" smtClean="0"/>
                        <a:t>   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Frequency=…</a:t>
                      </a:r>
                    </a:p>
                    <a:p>
                      <a:r>
                        <a:rPr lang="en-US" dirty="0" smtClean="0"/>
                        <a:t>Voltage   Current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2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97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56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2718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5881" y="794916"/>
            <a:ext cx="43785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Material-……………………..</a:t>
            </a:r>
          </a:p>
          <a:p>
            <a:r>
              <a:rPr lang="en-US" sz="2200" dirty="0" smtClean="0"/>
              <a:t>Area of the plate………………………….</a:t>
            </a:r>
          </a:p>
          <a:p>
            <a:r>
              <a:rPr lang="en-US" sz="2200" dirty="0" smtClean="0"/>
              <a:t>Intensity - ……………………………..</a:t>
            </a:r>
            <a:endParaRPr lang="en-US" sz="2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77708" y="2862263"/>
            <a:ext cx="17584" cy="1250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94077" y="2839274"/>
            <a:ext cx="0" cy="129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398368" y="2754605"/>
            <a:ext cx="17584" cy="1358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24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Experiment Link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2417" y="3196382"/>
            <a:ext cx="11576304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http://vlab.amrita.edu/?sub=1&amp;brch=195&amp;sim=840&amp;cnt=1</a:t>
            </a:r>
          </a:p>
        </p:txBody>
      </p:sp>
    </p:spTree>
    <p:extLst>
      <p:ext uri="{BB962C8B-B14F-4D97-AF65-F5344CB8AC3E}">
        <p14:creationId xmlns:p14="http://schemas.microsoft.com/office/powerpoint/2010/main" val="1147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638" indent="-401638" algn="just">
              <a:lnSpc>
                <a:spcPct val="150000"/>
              </a:lnSpc>
            </a:pPr>
            <a:r>
              <a:rPr lang="en-US" sz="2400" dirty="0"/>
              <a:t>To understand the phenomenon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Photoelectric effect </a:t>
            </a:r>
            <a:r>
              <a:rPr lang="en-US" sz="2400" dirty="0"/>
              <a:t>as a whole.</a:t>
            </a:r>
          </a:p>
          <a:p>
            <a:pPr marL="401638" indent="-401638" algn="just">
              <a:lnSpc>
                <a:spcPct val="150000"/>
              </a:lnSpc>
            </a:pPr>
            <a:r>
              <a:rPr lang="en-US" sz="2400" dirty="0"/>
              <a:t>To draw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kinetic energy of photoelectrons </a:t>
            </a:r>
            <a:r>
              <a:rPr lang="en-US" sz="2400" dirty="0"/>
              <a:t>as a function of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of  incident radiation</a:t>
            </a:r>
            <a:r>
              <a:rPr lang="en-US" sz="2400" dirty="0"/>
              <a:t>.</a:t>
            </a:r>
          </a:p>
          <a:p>
            <a:pPr marL="401638" indent="-401638" algn="just">
              <a:lnSpc>
                <a:spcPct val="150000"/>
              </a:lnSpc>
            </a:pPr>
            <a:r>
              <a:rPr lang="en-US" sz="2400" dirty="0"/>
              <a:t>To determine the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Planck's constant </a:t>
            </a:r>
            <a:r>
              <a:rPr lang="en-US" sz="2400" dirty="0"/>
              <a:t>from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kinetic energy versus frequency graph</a:t>
            </a:r>
            <a:r>
              <a:rPr lang="en-US" sz="2400" dirty="0"/>
              <a:t>.</a:t>
            </a:r>
          </a:p>
          <a:p>
            <a:pPr marL="401638" indent="-401638" algn="just">
              <a:lnSpc>
                <a:spcPct val="150000"/>
              </a:lnSpc>
            </a:pPr>
            <a:r>
              <a:rPr lang="en-US" sz="2400" dirty="0"/>
              <a:t>To plot a graph connecting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photocurrent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applied potential</a:t>
            </a:r>
            <a:r>
              <a:rPr lang="en-US" sz="2400" dirty="0"/>
              <a:t>.</a:t>
            </a:r>
          </a:p>
          <a:p>
            <a:pPr marL="401638" indent="-401638" algn="just">
              <a:lnSpc>
                <a:spcPct val="150000"/>
              </a:lnSpc>
            </a:pPr>
            <a:r>
              <a:rPr lang="en-US" sz="2400" dirty="0"/>
              <a:t>To determine the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stopping potential </a:t>
            </a:r>
            <a:r>
              <a:rPr lang="en-US" sz="2400" dirty="0"/>
              <a:t>from the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photocurrent</a:t>
            </a:r>
            <a:r>
              <a:rPr lang="en-US" sz="2400" dirty="0"/>
              <a:t> versus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applied potential graph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01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Photoelectric Effect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74" y="549276"/>
            <a:ext cx="4572000" cy="5508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692" t="6490" r="29818"/>
          <a:stretch/>
        </p:blipFill>
        <p:spPr>
          <a:xfrm>
            <a:off x="7434511" y="1477036"/>
            <a:ext cx="2443584" cy="4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635" t="6250" r="2382"/>
          <a:stretch/>
        </p:blipFill>
        <p:spPr>
          <a:xfrm>
            <a:off x="1799733" y="549276"/>
            <a:ext cx="9173067" cy="58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07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</a:t>
            </a:r>
            <a:r>
              <a:rPr lang="en-US" dirty="0"/>
              <a:t>on Photoelectric effect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6875" indent="-396875" algn="just">
              <a:lnSpc>
                <a:spcPct val="200000"/>
              </a:lnSpc>
            </a:pPr>
            <a:r>
              <a:rPr lang="en-US" sz="2400" dirty="0"/>
              <a:t>The Photoelectric effect is an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instantaneous phenomenon</a:t>
            </a:r>
            <a:r>
              <a:rPr lang="en-US" sz="2400" dirty="0"/>
              <a:t>. There is </a:t>
            </a:r>
            <a:r>
              <a:rPr lang="en-US" sz="2400" b="1" dirty="0">
                <a:solidFill>
                  <a:srgbClr val="0000FF"/>
                </a:solidFill>
              </a:rPr>
              <a:t>no time delay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incidence of light and emission of photoelectrons</a:t>
            </a:r>
            <a:r>
              <a:rPr lang="en-US" sz="2400" dirty="0"/>
              <a:t>.</a:t>
            </a:r>
          </a:p>
          <a:p>
            <a:pPr marL="396875" indent="-396875" algn="just">
              <a:lnSpc>
                <a:spcPct val="200000"/>
              </a:lnSpc>
            </a:pPr>
            <a:r>
              <a:rPr lang="en-US" sz="2400" dirty="0"/>
              <a:t>The number of photoelectrons emitted is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proportional to the intensity of incident light</a:t>
            </a:r>
            <a:r>
              <a:rPr lang="en-US" sz="2400" dirty="0"/>
              <a:t>. Also, the energy of emitted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photoelectrons is independent </a:t>
            </a:r>
            <a:r>
              <a:rPr lang="en-US" sz="2400" dirty="0"/>
              <a:t>of the intensity of incident light.</a:t>
            </a:r>
          </a:p>
          <a:p>
            <a:pPr marL="396875" indent="-396875" algn="just">
              <a:lnSpc>
                <a:spcPct val="200000"/>
              </a:lnSpc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 of emitted photoelectrons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proportional to the frequency </a:t>
            </a:r>
            <a:r>
              <a:rPr lang="en-US" sz="2400" dirty="0"/>
              <a:t>of incident light.</a:t>
            </a:r>
          </a:p>
        </p:txBody>
      </p:sp>
    </p:spTree>
    <p:extLst>
      <p:ext uri="{BB962C8B-B14F-4D97-AF65-F5344CB8AC3E}">
        <p14:creationId xmlns:p14="http://schemas.microsoft.com/office/powerpoint/2010/main" val="207510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525" t="4709" b="3265"/>
          <a:stretch/>
        </p:blipFill>
        <p:spPr>
          <a:xfrm>
            <a:off x="1354015" y="549276"/>
            <a:ext cx="9478107" cy="57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5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338" t="6250"/>
          <a:stretch/>
        </p:blipFill>
        <p:spPr>
          <a:xfrm>
            <a:off x="1247231" y="562708"/>
            <a:ext cx="9475604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8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Experiment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33" y="642952"/>
            <a:ext cx="8791351" cy="56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13" y="815032"/>
            <a:ext cx="5985936" cy="5050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APPARATUS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1160-47BE-4912-8F4D-C556AD674DA6}" type="slidenum">
              <a:rPr lang="en-US" smtClean="0"/>
              <a:t>9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8138161" y="2569463"/>
            <a:ext cx="1422289" cy="75704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456773" y="2113646"/>
            <a:ext cx="2134635" cy="2342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4118" y="1772910"/>
            <a:ext cx="2631550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Helvetica" panose="020B0604020202030204" pitchFamily="34" charset="0"/>
              </a:rPr>
              <a:t>Diode</a:t>
            </a:r>
            <a:endParaRPr lang="en-US" sz="2400" dirty="0">
              <a:latin typeface="Helvetica" panose="020B060402020203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588370" y="4555140"/>
            <a:ext cx="1972080" cy="32623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407060" y="5057773"/>
            <a:ext cx="263155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Helvetica" panose="020B0604020202030204" pitchFamily="34" charset="0"/>
              </a:rPr>
              <a:t>Ampere meter</a:t>
            </a:r>
            <a:endParaRPr lang="en-US" sz="2400" dirty="0">
              <a:latin typeface="Helvetica" panose="020B0604020202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69382" y="3037586"/>
            <a:ext cx="17313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Helvetica" panose="020B0604020202030204" pitchFamily="34" charset="0"/>
              </a:rPr>
              <a:t>Light source </a:t>
            </a:r>
            <a:endParaRPr lang="en-US" sz="2400" dirty="0">
              <a:latin typeface="Helvetica" panose="020B060402020203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960619" y="4379186"/>
            <a:ext cx="1630789" cy="7232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15737" y="4954865"/>
            <a:ext cx="2631550" cy="4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Helvetica" panose="020B0604020202030204" pitchFamily="34" charset="0"/>
              </a:rPr>
              <a:t>voltmeter</a:t>
            </a:r>
            <a:endParaRPr lang="en-US" sz="24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PES-2020_Theme_Fina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S-2020_Theme_Final" id="{5CBF552D-8E40-4FFE-B048-AC66E94C2129}" vid="{E17ED4DB-9FE5-480C-9CDE-D90A432770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UPES-2020_Theme_Final</Template>
  <TotalTime>1985</TotalTime>
  <Words>323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Wingdings</vt:lpstr>
      <vt:lpstr>UPES-2020_Theme_Final</vt:lpstr>
      <vt:lpstr>Photoelectric effect</vt:lpstr>
      <vt:lpstr>AIM</vt:lpstr>
      <vt:lpstr>What is Photoelectric Effect</vt:lpstr>
      <vt:lpstr>PowerPoint Presentation</vt:lpstr>
      <vt:lpstr>Observations on Photoelectric effect </vt:lpstr>
      <vt:lpstr>PowerPoint Presentation</vt:lpstr>
      <vt:lpstr>PowerPoint Presentation</vt:lpstr>
      <vt:lpstr>VIRTUAL Experiment</vt:lpstr>
      <vt:lpstr>APPARATUS </vt:lpstr>
      <vt:lpstr>Variables</vt:lpstr>
      <vt:lpstr>For performing the simulation</vt:lpstr>
      <vt:lpstr>FIRST EXPERIMENT</vt:lpstr>
      <vt:lpstr>Graph connecting 'KEmax' and frequency:</vt:lpstr>
      <vt:lpstr>EXPERIMENT 2</vt:lpstr>
      <vt:lpstr>For constant frequency and different intensities</vt:lpstr>
      <vt:lpstr>EXPERIMENT 3-GRAPHS: For constant intensity and different frequencies</vt:lpstr>
      <vt:lpstr>VIRTUAL Experiment Link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 pathak</dc:creator>
  <cp:lastModifiedBy>Sarathlal KV</cp:lastModifiedBy>
  <cp:revision>78</cp:revision>
  <dcterms:created xsi:type="dcterms:W3CDTF">2020-09-15T05:39:43Z</dcterms:created>
  <dcterms:modified xsi:type="dcterms:W3CDTF">2021-09-24T05:33:45Z</dcterms:modified>
</cp:coreProperties>
</file>